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6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44B5FD-7B46-4DE8-B641-C4CE87706372}" v="465" dt="2023-09-29T04:08:59.189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30"/>
  </p:normalViewPr>
  <p:slideViewPr>
    <p:cSldViewPr snapToGrid="0">
      <p:cViewPr>
        <p:scale>
          <a:sx n="33" d="100"/>
          <a:sy n="33" d="100"/>
        </p:scale>
        <p:origin x="1948" y="99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10/4/2023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87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67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0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28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5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7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70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 Bootcamp (29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August – 6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October)</a:t>
            </a:r>
          </a:p>
          <a:p>
            <a:r>
              <a:rPr lang="en-US" b="1" dirty="0">
                <a:solidFill>
                  <a:srgbClr val="002060"/>
                </a:solidFill>
              </a:rPr>
              <a:t>Week-4</a:t>
            </a:r>
          </a:p>
          <a:p>
            <a:r>
              <a:rPr lang="en-US" b="1" dirty="0">
                <a:solidFill>
                  <a:srgbClr val="002060"/>
                </a:solidFill>
              </a:rPr>
              <a:t>Radhika Tibrewal</a:t>
            </a:r>
          </a:p>
        </p:txBody>
      </p:sp>
    </p:spTree>
    <p:extLst>
      <p:ext uri="{BB962C8B-B14F-4D97-AF65-F5344CB8AC3E}">
        <p14:creationId xmlns:p14="http://schemas.microsoft.com/office/powerpoint/2010/main" val="215188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E8D45-A2B1-23E4-36D1-CBF5553DD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32" y="146649"/>
            <a:ext cx="3133089" cy="1837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E2609A-D9B3-4E60-DB27-A04DF993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96" y="146650"/>
            <a:ext cx="3254482" cy="1837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42D8B8-F5FA-040B-8D80-12038119B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1" y="2100533"/>
            <a:ext cx="3133089" cy="1842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5B32AC-DBBC-269D-AE65-223DD252B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353" y="141755"/>
            <a:ext cx="3133090" cy="18325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DD1EBB-D358-67A5-0040-C44619CF9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96" y="2111954"/>
            <a:ext cx="3254482" cy="1830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061C5D-3540-D19E-A31F-2AE62ADE4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353" y="2111954"/>
            <a:ext cx="3133089" cy="1832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62513C-0F9B-F1B7-D195-D58C155459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631" y="4070732"/>
            <a:ext cx="3127535" cy="18374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8A9F05-2993-13C9-3EBC-739C11117E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7296" y="4070732"/>
            <a:ext cx="3254482" cy="175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 Bootcamp (29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August – 6</a:t>
            </a:r>
            <a:r>
              <a:rPr lang="en-US" b="1" baseline="30000" dirty="0">
                <a:solidFill>
                  <a:srgbClr val="002060"/>
                </a:solidFill>
              </a:rPr>
              <a:t>th</a:t>
            </a:r>
            <a:r>
              <a:rPr lang="en-US" b="1" dirty="0">
                <a:solidFill>
                  <a:srgbClr val="002060"/>
                </a:solidFill>
              </a:rPr>
              <a:t> October)</a:t>
            </a:r>
          </a:p>
          <a:p>
            <a:r>
              <a:rPr lang="en-US" b="1" dirty="0">
                <a:solidFill>
                  <a:srgbClr val="002060"/>
                </a:solidFill>
              </a:rPr>
              <a:t>Week-5</a:t>
            </a:r>
          </a:p>
          <a:p>
            <a:r>
              <a:rPr lang="en-US" b="1" dirty="0">
                <a:solidFill>
                  <a:srgbClr val="002060"/>
                </a:solidFill>
              </a:rPr>
              <a:t>Radhika Tibrewal</a:t>
            </a:r>
          </a:p>
          <a:p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43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39254" y="3277606"/>
            <a:ext cx="2467154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Apache PySpark – Day 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Persist and different </a:t>
            </a:r>
            <a:r>
              <a:rPr lang="en-US" altLang="en-US" sz="1800" cap="none"/>
              <a:t>storage levels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Aggregation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Managed and External Tables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Partitioning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For-Each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ADACA-546C-8F02-CBDB-8EA93A7267FA}"/>
              </a:ext>
            </a:extLst>
          </p:cNvPr>
          <p:cNvSpPr txBox="1"/>
          <p:nvPr/>
        </p:nvSpPr>
        <p:spPr>
          <a:xfrm>
            <a:off x="6737230" y="6340415"/>
            <a:ext cx="532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: Only 4 hours training due to OneIDA event. **</a:t>
            </a:r>
          </a:p>
        </p:txBody>
      </p:sp>
    </p:spTree>
    <p:extLst>
      <p:ext uri="{BB962C8B-B14F-4D97-AF65-F5344CB8AC3E}">
        <p14:creationId xmlns:p14="http://schemas.microsoft.com/office/powerpoint/2010/main" val="23569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39253" y="3277606"/>
            <a:ext cx="26778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Databricks – Day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What is databricks?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Setting Up azure databricks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Overview of Databricks Workspace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Cluster configuration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Mounting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Widgets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Parameters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Functions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%run, %md, %language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Structured streaming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81567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CFFE7-4E9D-C3FF-47DC-B288FC16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09" y="619378"/>
            <a:ext cx="3157829" cy="1744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3893B6-F835-ECAA-6C4A-0F57567AB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955" y="619377"/>
            <a:ext cx="3171380" cy="174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ED897-7DED-36FA-49DF-E31AC751D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224" y="619377"/>
            <a:ext cx="3145135" cy="1744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1205A-3B38-D86D-488B-BB8CB2294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418" y="2657010"/>
            <a:ext cx="3166210" cy="17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41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39253" y="3277606"/>
            <a:ext cx="26778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Databricks – Day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1F076-E77E-E9A6-4CBB-022D25CE2AB6}"/>
              </a:ext>
            </a:extLst>
          </p:cNvPr>
          <p:cNvSpPr txBox="1">
            <a:spLocks/>
          </p:cNvSpPr>
          <p:nvPr/>
        </p:nvSpPr>
        <p:spPr>
          <a:xfrm>
            <a:off x="7272068" y="780644"/>
            <a:ext cx="4796287" cy="486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Structured streaming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DBFS from sample data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Delta table &amp; Parquet table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Partition Tables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Medallion / Multi hop Architecture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>
                <a:sym typeface="Wingdings" panose="05000000000000000000" pitchFamily="2" charset="2"/>
              </a:rPr>
              <a:t>Workflows  Jobs 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>
                <a:sym typeface="Wingdings" panose="05000000000000000000" pitchFamily="2" charset="2"/>
              </a:rPr>
              <a:t>Accessing data from Azure SQL database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>
                <a:sym typeface="Wingdings" panose="05000000000000000000" pitchFamily="2" charset="2"/>
              </a:rPr>
              <a:t>Unity catalog in databricks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Metastore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61762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26E1B3-2008-A4AB-4BF3-679A330F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12" y="448649"/>
            <a:ext cx="2734513" cy="1613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4AC37-4B9C-2E95-8FAE-AFF83F3A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89" y="458469"/>
            <a:ext cx="2734513" cy="1613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81766-C9A7-9C5B-D18A-435665C68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366" y="458469"/>
            <a:ext cx="2862443" cy="16228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776A4E-7F5C-370F-39CB-976F3097F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973" y="448648"/>
            <a:ext cx="3163500" cy="1622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612EA7-9D15-7AB1-320D-00A9439F6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12" y="2172133"/>
            <a:ext cx="2734513" cy="1761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DB092D-EB57-BA70-D173-7C6B574FA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3035688" y="2172133"/>
            <a:ext cx="2734512" cy="1761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286AC1-2DC6-BC67-7FE6-7AC9B211DD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3362" y="2172133"/>
            <a:ext cx="2862443" cy="1761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B364F2-9DB2-ABE9-0ECD-7FE204D7C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8967" y="2172133"/>
            <a:ext cx="3190467" cy="17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617009" y="3238084"/>
            <a:ext cx="2712309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Docker Kubernetes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1F076-E77E-E9A6-4CBB-022D25CE2AB6}"/>
              </a:ext>
            </a:extLst>
          </p:cNvPr>
          <p:cNvSpPr txBox="1">
            <a:spLocks/>
          </p:cNvSpPr>
          <p:nvPr/>
        </p:nvSpPr>
        <p:spPr>
          <a:xfrm>
            <a:off x="7272068" y="780644"/>
            <a:ext cx="4796287" cy="486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What is Docker ?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Docker initialization in VM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Build Docker image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cap="none" dirty="0"/>
              <a:t>Application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dirty="0"/>
              <a:t>Requirement.txt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200" cap="none" dirty="0"/>
              <a:t>Dockerfile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Image created and Docker push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container registry (ACR)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Kubernetes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AKS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Deploy a single-image application using code and UI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315942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4CEA9-E330-F4B3-7B2B-AAB7D224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13" y="319177"/>
            <a:ext cx="2995091" cy="1871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DDCB3-9B94-9BF6-71B1-A14AE1C86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251" y="319177"/>
            <a:ext cx="2995091" cy="1871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6D403-3153-ADA8-83FD-7A4E1EE58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75" y="319177"/>
            <a:ext cx="3297415" cy="1877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8EB5BA-5609-4320-14CA-E0CEEDC19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251" y="2294627"/>
            <a:ext cx="2995091" cy="1871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9AD561-1C3A-FC70-9072-BB1307181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012" y="2294627"/>
            <a:ext cx="2995091" cy="1871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69A7C6-8668-924A-FD7C-64FE7473B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9773" y="2289437"/>
            <a:ext cx="3297415" cy="1871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0D3F23-500B-B667-C6EB-E0A178734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4251" y="4270077"/>
            <a:ext cx="3007624" cy="18719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F7B49E-43B4-89F4-3A49-4422D2D197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7012" y="4330462"/>
            <a:ext cx="2995091" cy="18115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0B1720-5C97-BD61-20EC-92945C1A4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7240" y="4334861"/>
            <a:ext cx="3309948" cy="180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FA41F-4250-D571-AC82-3F7E54DAB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76" y="629728"/>
            <a:ext cx="3774307" cy="2355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FBF6D0-FD3A-25D6-F3B7-524FD09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31" y="629729"/>
            <a:ext cx="3768018" cy="23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64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751826" y="3277606"/>
            <a:ext cx="16994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Python – Day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947422"/>
            <a:ext cx="4919932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Function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Function Composition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Recursive Function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Generator Function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Decorator (Wrap Function)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Types Of Argument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Class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Date Stripping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Date Conversion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Exception Handling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List Comprehension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Lambda Function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884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6"/>
            <a:ext cx="6229530" cy="1297845"/>
          </a:xfrm>
        </p:spPr>
        <p:txBody>
          <a:bodyPr/>
          <a:lstStyle/>
          <a:p>
            <a:r>
              <a:rPr lang="en-US" dirty="0"/>
              <a:t>DAY-5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16676" y="3262191"/>
            <a:ext cx="2860766" cy="36953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Deployment / DevOps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B81F076-E77E-E9A6-4CBB-022D25CE2AB6}"/>
              </a:ext>
            </a:extLst>
          </p:cNvPr>
          <p:cNvSpPr txBox="1">
            <a:spLocks/>
          </p:cNvSpPr>
          <p:nvPr/>
        </p:nvSpPr>
        <p:spPr>
          <a:xfrm>
            <a:off x="7272068" y="780644"/>
            <a:ext cx="4796287" cy="4866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E7C26E-6C80-76E5-B4DF-EA7F00DC21F2}"/>
              </a:ext>
            </a:extLst>
          </p:cNvPr>
          <p:cNvSpPr txBox="1">
            <a:spLocks/>
          </p:cNvSpPr>
          <p:nvPr/>
        </p:nvSpPr>
        <p:spPr>
          <a:xfrm>
            <a:off x="7139796" y="717383"/>
            <a:ext cx="4796287" cy="5286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What is DevOps ?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/>
              <a:t>Collaborative Branch (Main branch)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cap="none" dirty="0"/>
              <a:t>Feature  branch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DevOps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cap="none" dirty="0"/>
              <a:t>Boards 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/>
              <a:t>Repos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cap="none" dirty="0"/>
              <a:t>Pipelines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200" dirty="0"/>
              <a:t>Test plans</a:t>
            </a: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Creating a project Board in Azure DevOps</a:t>
            </a:r>
          </a:p>
          <a:p>
            <a:pPr marL="628650" lvl="1" indent="-1714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/>
              <a:t>Work items 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cap="none" dirty="0"/>
              <a:t>Epic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cap="none" dirty="0"/>
              <a:t>Feature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dirty="0"/>
              <a:t>User story</a:t>
            </a:r>
          </a:p>
          <a:p>
            <a:pPr marL="1257300" lvl="2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1400" cap="none" dirty="0"/>
              <a:t>Tasks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Repos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800" cap="none" dirty="0"/>
              <a:t>Azure Pipelines</a:t>
            </a:r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lvl="1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2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  <a:p>
            <a:pPr marL="342900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14380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8A7B06-01F3-5F56-B42C-E7E095F50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77" y="625068"/>
            <a:ext cx="4295391" cy="2385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4755D2-6BDE-F2E9-26D3-2CD3D60C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31" y="625068"/>
            <a:ext cx="4295398" cy="23855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E09F48-A52C-8094-B68C-E96F1A7A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43" y="3187113"/>
            <a:ext cx="4290257" cy="23855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A49789-898C-039A-1C95-629293BE8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031" y="3187113"/>
            <a:ext cx="4331163" cy="23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8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81C4BA34-912D-1A86-1E0D-32E94DDD6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78" y="256807"/>
            <a:ext cx="317182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B3257CD3-D7A5-D72A-A646-39C7273C1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978" y="256807"/>
            <a:ext cx="3190875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AC44294-56A6-1D7C-044F-6969FADD8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453" y="256807"/>
            <a:ext cx="31813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0C446461-E2CC-1FFE-6441-847751934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78" y="2399131"/>
            <a:ext cx="32194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EE4BE6C-A911-CEF4-ABA3-DF772838B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53" y="2399131"/>
            <a:ext cx="32289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C566C7AD-A7A6-FE3E-3BA5-7BCA9B08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603" y="2399131"/>
            <a:ext cx="3228975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45AE001-0762-61A0-628C-554DD6E1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03" y="4541455"/>
            <a:ext cx="323850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E5DE73D7-45DF-BD68-9BF9-D3980C18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91" y="4541455"/>
            <a:ext cx="33147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E2793533-49AF-ECE3-5EC8-97EF7DA1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641" y="4541455"/>
            <a:ext cx="3267075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2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751826" y="3277606"/>
            <a:ext cx="1699403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Python – Day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068" y="947422"/>
            <a:ext cx="4919932" cy="3460113"/>
          </a:xfrm>
        </p:spPr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Pandas : Panel Datasets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a. Dataframe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b. Functions on dataframe 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c. Changing column to lowercase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d. Dropping Null Values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e. Dropping columns with Null Values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f. Filling null values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g. Describe columns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h. Value counts()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Selected rows or columns of dataframe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j. Conditional selection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Matplotlib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Arrays In Python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29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>
            <a:extLst>
              <a:ext uri="{FF2B5EF4-FFF2-40B4-BE49-F238E27FC236}">
                <a16:creationId xmlns:a16="http://schemas.microsoft.com/office/drawing/2014/main" id="{B3E49AF2-255E-EBB7-B450-C9F5C3D6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" y="243323"/>
            <a:ext cx="34290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>
            <a:extLst>
              <a:ext uri="{FF2B5EF4-FFF2-40B4-BE49-F238E27FC236}">
                <a16:creationId xmlns:a16="http://schemas.microsoft.com/office/drawing/2014/main" id="{831D1A30-1842-C4C3-C737-178C07AAF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243323"/>
            <a:ext cx="34194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5B885AB9-217E-04B3-2F40-BA8F06E6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2" y="243323"/>
            <a:ext cx="3429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>
            <a:extLst>
              <a:ext uri="{FF2B5EF4-FFF2-40B4-BE49-F238E27FC236}">
                <a16:creationId xmlns:a16="http://schemas.microsoft.com/office/drawing/2014/main" id="{FD8AD2AF-5C55-F3BE-583F-F852C6008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" y="2382841"/>
            <a:ext cx="3409950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720B6C87-73DA-CBA3-C551-2EC0B0216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7" y="2392366"/>
            <a:ext cx="33909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>
            <a:extLst>
              <a:ext uri="{FF2B5EF4-FFF2-40B4-BE49-F238E27FC236}">
                <a16:creationId xmlns:a16="http://schemas.microsoft.com/office/drawing/2014/main" id="{66643E29-B04F-D4DF-D660-EF701D9E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7" y="2392366"/>
            <a:ext cx="337185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E5D4440F-3EB2-FFBB-7267-29FA7755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2" y="4522359"/>
            <a:ext cx="3381375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>
            <a:extLst>
              <a:ext uri="{FF2B5EF4-FFF2-40B4-BE49-F238E27FC236}">
                <a16:creationId xmlns:a16="http://schemas.microsoft.com/office/drawing/2014/main" id="{0D9613D2-100E-20B4-4131-B15BC708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512" y="4522359"/>
            <a:ext cx="3362325" cy="195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A6E33014-BDC8-3D57-1746-D888EF285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262" y="4522359"/>
            <a:ext cx="33813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15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7">
            <a:extLst>
              <a:ext uri="{FF2B5EF4-FFF2-40B4-BE49-F238E27FC236}">
                <a16:creationId xmlns:a16="http://schemas.microsoft.com/office/drawing/2014/main" id="{FFB6642B-7589-7F66-2CB5-125500EA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90" y="266588"/>
            <a:ext cx="3381375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8">
            <a:extLst>
              <a:ext uri="{FF2B5EF4-FFF2-40B4-BE49-F238E27FC236}">
                <a16:creationId xmlns:a16="http://schemas.microsoft.com/office/drawing/2014/main" id="{DB973471-93EE-C056-D718-5F3EA970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90" y="266588"/>
            <a:ext cx="3400425" cy="19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9">
            <a:extLst>
              <a:ext uri="{FF2B5EF4-FFF2-40B4-BE49-F238E27FC236}">
                <a16:creationId xmlns:a16="http://schemas.microsoft.com/office/drawing/2014/main" id="{05C7CD9A-04C7-6597-9167-6A302CC9B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40" y="266588"/>
            <a:ext cx="33909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0">
            <a:extLst>
              <a:ext uri="{FF2B5EF4-FFF2-40B4-BE49-F238E27FC236}">
                <a16:creationId xmlns:a16="http://schemas.microsoft.com/office/drawing/2014/main" id="{C09E8650-4F4A-D2E1-8354-B2174C4E1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90" y="2462212"/>
            <a:ext cx="34099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1">
            <a:extLst>
              <a:ext uri="{FF2B5EF4-FFF2-40B4-BE49-F238E27FC236}">
                <a16:creationId xmlns:a16="http://schemas.microsoft.com/office/drawing/2014/main" id="{F5AC0D5C-F037-C5DF-C3A7-AE9F7B8F8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90" y="2462212"/>
            <a:ext cx="33909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>
            <a:extLst>
              <a:ext uri="{FF2B5EF4-FFF2-40B4-BE49-F238E27FC236}">
                <a16:creationId xmlns:a16="http://schemas.microsoft.com/office/drawing/2014/main" id="{9E21F98B-A9B7-D5EF-06C3-D388E53C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15" y="2462212"/>
            <a:ext cx="3409950" cy="19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061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68748" y="3253565"/>
            <a:ext cx="2536166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Apache PySpark – Day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Driver process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Executors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Cluster Manager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Job, Stage and Task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Lazy Evaluation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RDD (Resilient Distributed Dataset)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Catalyst and Tungsten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RDD </a:t>
            </a:r>
            <a:r>
              <a:rPr lang="en-US" altLang="en-US" sz="1800" cap="none" dirty="0"/>
              <a:t>vs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Dataframe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Deployment Types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n-US" altLang="en-US" b="0" i="0" u="none" strike="noStrik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Client Mode</a:t>
            </a:r>
          </a:p>
          <a:p>
            <a:pPr marL="800100" lvl="1" indent="-3429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cap="none" dirty="0">
                <a:latin typeface="+mn-lt"/>
              </a:rPr>
              <a:t>Cluster Mode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972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9C5B9DD-2E85-37D0-E669-48134EE0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22" y="483078"/>
            <a:ext cx="3032819" cy="1777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707962-FC7B-2D26-9C78-153E9B676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96" y="483078"/>
            <a:ext cx="3307921" cy="1777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B01AB3-EE82-976E-017D-C04F1D2B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770" y="483078"/>
            <a:ext cx="3222256" cy="17770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4892B-E7AA-6544-AE44-4E03F7C8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722" y="2441270"/>
            <a:ext cx="3032819" cy="177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8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242869" y="3277606"/>
            <a:ext cx="2467154" cy="381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Apache PySpark – Day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A0F854-FCA8-6BEA-884E-D0932ED8E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683" y="636871"/>
            <a:ext cx="4919932" cy="4866782"/>
          </a:xfrm>
        </p:spPr>
        <p:txBody>
          <a:bodyPr>
            <a:no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Partitioning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Spark UI URL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SQL in PySpark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Drop duplicates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When – Otherwise condition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Concat and Functions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Caching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1800" cap="none" dirty="0"/>
              <a:t>Joins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Group By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58199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3FD1EE-2EF1-42E3-9260-53F7A9198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A499FA-9FE2-4A54-8493-B62A0ECF167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07964E6-3618-4106-9F0D-0B5B9150681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{AFF2A766-C521-4110-9A6E-7A9917156722}tf11964407_win32</Template>
  <TotalTime>10240</TotalTime>
  <Words>401</Words>
  <Application>Microsoft Office PowerPoint</Application>
  <PresentationFormat>Widescreen</PresentationFormat>
  <Paragraphs>166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Courier New</vt:lpstr>
      <vt:lpstr>Gill Sans Nova</vt:lpstr>
      <vt:lpstr>Gill Sans Nova Light</vt:lpstr>
      <vt:lpstr>Sagona Book</vt:lpstr>
      <vt:lpstr>Wingdings</vt:lpstr>
      <vt:lpstr>Custom</vt:lpstr>
      <vt:lpstr>JOURNEY SCRAPBOOK</vt:lpstr>
      <vt:lpstr>DAY-1</vt:lpstr>
      <vt:lpstr>PowerPoint Presentation</vt:lpstr>
      <vt:lpstr>DAY-2</vt:lpstr>
      <vt:lpstr>PowerPoint Presentation</vt:lpstr>
      <vt:lpstr>PowerPoint Presentation</vt:lpstr>
      <vt:lpstr>DAY-3</vt:lpstr>
      <vt:lpstr>PowerPoint Presentation</vt:lpstr>
      <vt:lpstr>DAY-4</vt:lpstr>
      <vt:lpstr>PowerPoint Presentation</vt:lpstr>
      <vt:lpstr>JOURNEY SCRAPBOOK</vt:lpstr>
      <vt:lpstr>DAY-1</vt:lpstr>
      <vt:lpstr>DAY-2</vt:lpstr>
      <vt:lpstr>PowerPoint Presentation</vt:lpstr>
      <vt:lpstr>DAY-3</vt:lpstr>
      <vt:lpstr>PowerPoint Presentation</vt:lpstr>
      <vt:lpstr>DAY-4</vt:lpstr>
      <vt:lpstr>PowerPoint Presentation</vt:lpstr>
      <vt:lpstr>PowerPoint Presentation</vt:lpstr>
      <vt:lpstr>DAY-5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Dhir, Anushka SBOBNG-PTIY/FEA</dc:creator>
  <cp:lastModifiedBy>Tibrewal, Radhika SBOBNG-PTIY/FUG</cp:lastModifiedBy>
  <cp:revision>2</cp:revision>
  <dcterms:created xsi:type="dcterms:W3CDTF">2023-08-23T03:23:51Z</dcterms:created>
  <dcterms:modified xsi:type="dcterms:W3CDTF">2023-10-04T07:52:51Z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